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Spoken takeaway: “Slow Island is a neighborhood café designed to turn an everyday coffee stop into a familiar ritual.”
Speaker notes · 0:45 · 45 secondsIntroduce the calm, welcoming concept. Emphasize a focused operation and the potential to earn repeat visits; this is a proposal to validate, not a proven business.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Spoken takeaway: “Our strongest opportunity is to become a regular stop for people who live or work nearby.”
Speaker notes · 0:50 · 50 secondsWalk through residents, local workers, and neighbors meeting. Explain their different visit occasions, then note that interviews and paid pop-ups will test these customer hypotheses.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Spoken takeaway: “A simple coffee, tea, and bakery offer makes a compact 20-seat café welcoming and manageable.”
Speaker notes · 1:10 · 70 secondsIntroduce the three product groups and explain why the menu stays small. Point out four two-seat tables, an eight-seat shared table, and four window seats. The sketch is not to scale; verify circulation, accessibility, and site suitability before a lease.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Spoken takeaway: “The fictional launch budget totals 200,000 yuan, including 50,000 yuan of working capital.”
Speaker notes · 1:05 · 65 secondsRead the four allocations: equipment 60,000; renovation 80,000; initial ingredients 10,000; working capital 50,000 yuan. The bars share a common scale. Confirm quotes and funding gaps before committing.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Spoken takeaway: “The next partner decision is to validate demand and agree the partnership before making major commitments.”
Speaker notes · 1:10 · 70 secondsPropose a four-week validation phase. Assign demand testing, site research, and budget review. Agree contributions, ownership, and operating roles; proceed only when demand, site suitability, and cash needs support the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31419" y="6277962"/>
            <a:ext cx="10729161" cy="0"/>
          </a:xfrm>
          <a:prstGeom prst="line">
            <a:avLst/>
          </a:prstGeom>
          <a:noFill/>
          <a:ln w="9525">
            <a:solidFill>
              <a:srgbClr val="D7E1E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4270" y="274302"/>
            <a:ext cx="5852095" cy="589779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419" y="633861"/>
            <a:ext cx="984080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b="1" spc="149" kern="0" dirty="0">
                <a:solidFill>
                  <a:srgbClr val="416C9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01 / THE IDEA</a:t>
            </a:r>
            <a:endParaRPr lang="en-US" sz="747" dirty="0"/>
          </a:p>
        </p:txBody>
      </p:sp>
      <p:sp>
        <p:nvSpPr>
          <p:cNvPr id="6" name="Text 3"/>
          <p:cNvSpPr/>
          <p:nvPr/>
        </p:nvSpPr>
        <p:spPr>
          <a:xfrm>
            <a:off x="731419" y="1060882"/>
            <a:ext cx="4214749" cy="890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127" spc="-224" kern="0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A little slower.</a:t>
            </a:r>
            <a:endParaRPr lang="en-US" sz="6127" dirty="0"/>
          </a:p>
        </p:txBody>
      </p:sp>
      <p:sp>
        <p:nvSpPr>
          <p:cNvPr id="7" name="Text 4"/>
          <p:cNvSpPr/>
          <p:nvPr/>
        </p:nvSpPr>
        <p:spPr>
          <a:xfrm>
            <a:off x="731419" y="1823442"/>
            <a:ext cx="3911536" cy="890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127" spc="-224" kern="0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A little better.</a:t>
            </a:r>
            <a:endParaRPr lang="en-US" sz="6127" dirty="0"/>
          </a:p>
        </p:txBody>
      </p:sp>
      <p:sp>
        <p:nvSpPr>
          <p:cNvPr id="8" name="Text 5"/>
          <p:cNvSpPr/>
          <p:nvPr/>
        </p:nvSpPr>
        <p:spPr>
          <a:xfrm>
            <a:off x="731419" y="2946599"/>
            <a:ext cx="2647825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 small neighborhood café for good </a:t>
            </a:r>
            <a:endParaRPr lang="en-US" sz="1270" dirty="0"/>
          </a:p>
        </p:txBody>
      </p:sp>
      <p:sp>
        <p:nvSpPr>
          <p:cNvPr id="9" name="Text 6"/>
          <p:cNvSpPr/>
          <p:nvPr/>
        </p:nvSpPr>
        <p:spPr>
          <a:xfrm>
            <a:off x="731419" y="3212746"/>
            <a:ext cx="3083889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coffee, quiet moments, and the comfort of </a:t>
            </a:r>
            <a:endParaRPr lang="en-US" sz="1270" dirty="0"/>
          </a:p>
        </p:txBody>
      </p:sp>
      <p:sp>
        <p:nvSpPr>
          <p:cNvPr id="10" name="Text 7"/>
          <p:cNvSpPr/>
          <p:nvPr/>
        </p:nvSpPr>
        <p:spPr>
          <a:xfrm>
            <a:off x="731419" y="3478893"/>
            <a:ext cx="3113988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becoming a regular. A focused concept for </a:t>
            </a:r>
            <a:endParaRPr lang="en-US" sz="1270" dirty="0"/>
          </a:p>
        </p:txBody>
      </p:sp>
      <p:sp>
        <p:nvSpPr>
          <p:cNvPr id="11" name="Text 8"/>
          <p:cNvSpPr/>
          <p:nvPr/>
        </p:nvSpPr>
        <p:spPr>
          <a:xfrm>
            <a:off x="731419" y="3745041"/>
            <a:ext cx="2082617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potential business partners.</a:t>
            </a:r>
            <a:endParaRPr lang="en-US" sz="1270" dirty="0"/>
          </a:p>
        </p:txBody>
      </p:sp>
      <p:sp>
        <p:nvSpPr>
          <p:cNvPr id="12" name="Text 9"/>
          <p:cNvSpPr/>
          <p:nvPr/>
        </p:nvSpPr>
        <p:spPr>
          <a:xfrm>
            <a:off x="731419" y="4257912"/>
            <a:ext cx="2156456" cy="3216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92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Slow Island Coffee</a:t>
            </a:r>
            <a:endParaRPr lang="en-US" sz="2092" dirty="0"/>
          </a:p>
        </p:txBody>
      </p:sp>
      <p:sp>
        <p:nvSpPr>
          <p:cNvPr id="13" name="Text 10"/>
          <p:cNvSpPr/>
          <p:nvPr/>
        </p:nvSpPr>
        <p:spPr>
          <a:xfrm>
            <a:off x="731419" y="4684933"/>
            <a:ext cx="2442767" cy="141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22" spc="22" kern="0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Launch proposal for potential business partners</a:t>
            </a:r>
            <a:endParaRPr lang="en-US" sz="822" dirty="0"/>
          </a:p>
        </p:txBody>
      </p:sp>
      <p:sp>
        <p:nvSpPr>
          <p:cNvPr id="14" name="Text 11"/>
          <p:cNvSpPr/>
          <p:nvPr/>
        </p:nvSpPr>
        <p:spPr>
          <a:xfrm>
            <a:off x="731419" y="4862266"/>
            <a:ext cx="1361281" cy="141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22" spc="22" kern="0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Five slides · Five minutes</a:t>
            </a:r>
            <a:endParaRPr lang="en-US" sz="822" dirty="0"/>
          </a:p>
        </p:txBody>
      </p:sp>
      <p:sp>
        <p:nvSpPr>
          <p:cNvPr id="15" name="Text 12"/>
          <p:cNvSpPr/>
          <p:nvPr/>
        </p:nvSpPr>
        <p:spPr>
          <a:xfrm>
            <a:off x="731419" y="6420303"/>
            <a:ext cx="1302714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spc="105" kern="0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SLOW ISLAND COFFEE</a:t>
            </a:r>
            <a:endParaRPr lang="en-US" sz="672" dirty="0"/>
          </a:p>
        </p:txBody>
      </p:sp>
      <p:sp>
        <p:nvSpPr>
          <p:cNvPr id="16" name="Text 13"/>
          <p:cNvSpPr/>
          <p:nvPr/>
        </p:nvSpPr>
        <p:spPr>
          <a:xfrm>
            <a:off x="10732423" y="6420303"/>
            <a:ext cx="837885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spc="105" kern="0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THE IDEA / 01</a:t>
            </a:r>
            <a:endParaRPr lang="en-US" sz="67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31419" y="3123042"/>
            <a:ext cx="3399253" cy="0"/>
          </a:xfrm>
          <a:prstGeom prst="line">
            <a:avLst/>
          </a:prstGeom>
          <a:noFill/>
          <a:ln w="9525">
            <a:solidFill>
              <a:srgbClr val="ADC2D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419" y="5364313"/>
            <a:ext cx="1991571" cy="0"/>
          </a:xfrm>
          <a:prstGeom prst="line">
            <a:avLst/>
          </a:prstGeom>
          <a:noFill/>
          <a:ln w="9525">
            <a:solidFill>
              <a:srgbClr val="B7C9E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419" y="5611037"/>
            <a:ext cx="1991571" cy="0"/>
          </a:xfrm>
          <a:prstGeom prst="line">
            <a:avLst/>
          </a:prstGeom>
          <a:noFill/>
          <a:ln w="9525">
            <a:solidFill>
              <a:srgbClr val="B7C9E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419" y="5364313"/>
            <a:ext cx="0" cy="246724"/>
          </a:xfrm>
          <a:prstGeom prst="line">
            <a:avLst/>
          </a:prstGeom>
          <a:noFill/>
          <a:ln w="9525">
            <a:solidFill>
              <a:srgbClr val="B7C9E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2991" y="5364313"/>
            <a:ext cx="0" cy="246724"/>
          </a:xfrm>
          <a:prstGeom prst="line">
            <a:avLst/>
          </a:prstGeom>
          <a:noFill/>
          <a:ln w="9525">
            <a:solidFill>
              <a:srgbClr val="B7C9E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396373" y="3123042"/>
            <a:ext cx="3399253" cy="0"/>
          </a:xfrm>
          <a:prstGeom prst="line">
            <a:avLst/>
          </a:prstGeom>
          <a:noFill/>
          <a:ln w="9525">
            <a:solidFill>
              <a:srgbClr val="ADC2D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96373" y="5098166"/>
            <a:ext cx="1765459" cy="0"/>
          </a:xfrm>
          <a:prstGeom prst="line">
            <a:avLst/>
          </a:prstGeom>
          <a:noFill/>
          <a:ln w="9525">
            <a:solidFill>
              <a:srgbClr val="B7C9E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96373" y="5344890"/>
            <a:ext cx="1765459" cy="0"/>
          </a:xfrm>
          <a:prstGeom prst="line">
            <a:avLst/>
          </a:prstGeom>
          <a:noFill/>
          <a:ln w="9525">
            <a:solidFill>
              <a:srgbClr val="B7C9E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96373" y="5098166"/>
            <a:ext cx="0" cy="246724"/>
          </a:xfrm>
          <a:prstGeom prst="line">
            <a:avLst/>
          </a:prstGeom>
          <a:noFill/>
          <a:ln w="9525">
            <a:solidFill>
              <a:srgbClr val="B7C9E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61832" y="5098166"/>
            <a:ext cx="0" cy="246724"/>
          </a:xfrm>
          <a:prstGeom prst="line">
            <a:avLst/>
          </a:prstGeom>
          <a:noFill/>
          <a:ln w="9525">
            <a:solidFill>
              <a:srgbClr val="B7C9E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61327" y="3123042"/>
            <a:ext cx="3399253" cy="0"/>
          </a:xfrm>
          <a:prstGeom prst="line">
            <a:avLst/>
          </a:prstGeom>
          <a:noFill/>
          <a:ln w="9525">
            <a:solidFill>
              <a:srgbClr val="ADC2D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61327" y="5098166"/>
            <a:ext cx="2007288" cy="0"/>
          </a:xfrm>
          <a:prstGeom prst="line">
            <a:avLst/>
          </a:prstGeom>
          <a:noFill/>
          <a:ln w="9525">
            <a:solidFill>
              <a:srgbClr val="B7C9E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61327" y="5344890"/>
            <a:ext cx="2007288" cy="0"/>
          </a:xfrm>
          <a:prstGeom prst="line">
            <a:avLst/>
          </a:prstGeom>
          <a:noFill/>
          <a:ln w="9525">
            <a:solidFill>
              <a:srgbClr val="B7C9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61327" y="5098166"/>
            <a:ext cx="0" cy="246724"/>
          </a:xfrm>
          <a:prstGeom prst="line">
            <a:avLst/>
          </a:prstGeom>
          <a:noFill/>
          <a:ln w="9525">
            <a:solidFill>
              <a:srgbClr val="B7C9E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068616" y="5098166"/>
            <a:ext cx="0" cy="246724"/>
          </a:xfrm>
          <a:prstGeom prst="line">
            <a:avLst/>
          </a:prstGeom>
          <a:noFill/>
          <a:ln w="9525">
            <a:solidFill>
              <a:srgbClr val="B7C9E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419" y="6277962"/>
            <a:ext cx="10729161" cy="0"/>
          </a:xfrm>
          <a:prstGeom prst="line">
            <a:avLst/>
          </a:prstGeom>
          <a:noFill/>
          <a:ln w="9525">
            <a:solidFill>
              <a:srgbClr val="D7E1E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419" y="633861"/>
            <a:ext cx="2233853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b="1" spc="149" kern="0" dirty="0">
                <a:solidFill>
                  <a:srgbClr val="416C9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02 / NEIGHBORHOOD CUSTOMERS</a:t>
            </a:r>
            <a:endParaRPr lang="en-US" sz="747" dirty="0"/>
          </a:p>
        </p:txBody>
      </p:sp>
      <p:sp>
        <p:nvSpPr>
          <p:cNvPr id="20" name="Text 18"/>
          <p:cNvSpPr/>
          <p:nvPr/>
        </p:nvSpPr>
        <p:spPr>
          <a:xfrm>
            <a:off x="731419" y="1013435"/>
            <a:ext cx="2846804" cy="568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85" spc="-112" kern="0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Different days.</a:t>
            </a:r>
            <a:endParaRPr lang="en-US" sz="3885" dirty="0"/>
          </a:p>
        </p:txBody>
      </p:sp>
      <p:sp>
        <p:nvSpPr>
          <p:cNvPr id="21" name="Text 19"/>
          <p:cNvSpPr/>
          <p:nvPr/>
        </p:nvSpPr>
        <p:spPr>
          <a:xfrm>
            <a:off x="731419" y="1536389"/>
            <a:ext cx="3634122" cy="568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85" spc="-112" kern="0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One familiar place.</a:t>
            </a:r>
            <a:endParaRPr lang="en-US" sz="3885" dirty="0"/>
          </a:p>
        </p:txBody>
      </p:sp>
      <p:sp>
        <p:nvSpPr>
          <p:cNvPr id="22" name="Text 20"/>
          <p:cNvSpPr/>
          <p:nvPr/>
        </p:nvSpPr>
        <p:spPr>
          <a:xfrm>
            <a:off x="731419" y="2296577"/>
            <a:ext cx="6299435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Our proposed customers live or work nearby. Everyday coffee habits and warm service </a:t>
            </a:r>
            <a:endParaRPr lang="en-US" sz="1270" dirty="0"/>
          </a:p>
        </p:txBody>
      </p:sp>
      <p:sp>
        <p:nvSpPr>
          <p:cNvPr id="23" name="Text 21"/>
          <p:cNvSpPr/>
          <p:nvPr/>
        </p:nvSpPr>
        <p:spPr>
          <a:xfrm>
            <a:off x="731419" y="2562724"/>
            <a:ext cx="3445521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give Slow Island a reason to earn repeat visits.</a:t>
            </a:r>
            <a:endParaRPr lang="en-US" sz="1270" dirty="0"/>
          </a:p>
        </p:txBody>
      </p:sp>
      <p:sp>
        <p:nvSpPr>
          <p:cNvPr id="24" name="Text 22"/>
          <p:cNvSpPr/>
          <p:nvPr/>
        </p:nvSpPr>
        <p:spPr>
          <a:xfrm>
            <a:off x="731419" y="3322319"/>
            <a:ext cx="363123" cy="2836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93" dirty="0">
                <a:solidFill>
                  <a:srgbClr val="416C9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01</a:t>
            </a:r>
            <a:endParaRPr lang="en-US" sz="1793" dirty="0"/>
          </a:p>
        </p:txBody>
      </p:sp>
      <p:sp>
        <p:nvSpPr>
          <p:cNvPr id="25" name="Text 23"/>
          <p:cNvSpPr/>
          <p:nvPr/>
        </p:nvSpPr>
        <p:spPr>
          <a:xfrm>
            <a:off x="731419" y="3730362"/>
            <a:ext cx="1710606" cy="2836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68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Nearby residents</a:t>
            </a:r>
            <a:endParaRPr lang="en-US" sz="1868" dirty="0"/>
          </a:p>
        </p:txBody>
      </p:sp>
      <p:sp>
        <p:nvSpPr>
          <p:cNvPr id="26" name="Text 24"/>
          <p:cNvSpPr/>
          <p:nvPr/>
        </p:nvSpPr>
        <p:spPr>
          <a:xfrm>
            <a:off x="731419" y="4176362"/>
            <a:ext cx="3027101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 morning coffee, a weekend pastry, or a </a:t>
            </a:r>
            <a:endParaRPr lang="en-US" sz="1270" dirty="0"/>
          </a:p>
        </p:txBody>
      </p:sp>
      <p:sp>
        <p:nvSpPr>
          <p:cNvPr id="27" name="Text 25"/>
          <p:cNvSpPr/>
          <p:nvPr/>
        </p:nvSpPr>
        <p:spPr>
          <a:xfrm>
            <a:off x="731419" y="4442510"/>
            <a:ext cx="3113543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friendly stop on a walk. Familiar faces and </a:t>
            </a:r>
            <a:endParaRPr lang="en-US" sz="1270" dirty="0"/>
          </a:p>
        </p:txBody>
      </p:sp>
      <p:sp>
        <p:nvSpPr>
          <p:cNvPr id="28" name="Text 26"/>
          <p:cNvSpPr/>
          <p:nvPr/>
        </p:nvSpPr>
        <p:spPr>
          <a:xfrm>
            <a:off x="731419" y="4708657"/>
            <a:ext cx="3167514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consistent quality can make us part of their </a:t>
            </a:r>
            <a:endParaRPr lang="en-US" sz="1270" dirty="0"/>
          </a:p>
        </p:txBody>
      </p:sp>
      <p:sp>
        <p:nvSpPr>
          <p:cNvPr id="29" name="Text 27"/>
          <p:cNvSpPr/>
          <p:nvPr/>
        </p:nvSpPr>
        <p:spPr>
          <a:xfrm>
            <a:off x="731419" y="4974804"/>
            <a:ext cx="647802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routine.</a:t>
            </a:r>
            <a:endParaRPr lang="en-US" sz="1270" dirty="0"/>
          </a:p>
        </p:txBody>
      </p:sp>
      <p:sp>
        <p:nvSpPr>
          <p:cNvPr id="30" name="Text 28"/>
          <p:cNvSpPr/>
          <p:nvPr/>
        </p:nvSpPr>
        <p:spPr>
          <a:xfrm>
            <a:off x="835802" y="5440228"/>
            <a:ext cx="1892534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spc="112" kern="0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OCCASION: EVERYDAY COMFORT</a:t>
            </a:r>
            <a:endParaRPr lang="en-US" sz="672" dirty="0"/>
          </a:p>
        </p:txBody>
      </p:sp>
      <p:sp>
        <p:nvSpPr>
          <p:cNvPr id="31" name="Text 29"/>
          <p:cNvSpPr/>
          <p:nvPr/>
        </p:nvSpPr>
        <p:spPr>
          <a:xfrm>
            <a:off x="4396373" y="3322319"/>
            <a:ext cx="363123" cy="2836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93" dirty="0">
                <a:solidFill>
                  <a:srgbClr val="416C9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02</a:t>
            </a:r>
            <a:endParaRPr lang="en-US" sz="1793" dirty="0"/>
          </a:p>
        </p:txBody>
      </p:sp>
      <p:sp>
        <p:nvSpPr>
          <p:cNvPr id="32" name="Text 30"/>
          <p:cNvSpPr/>
          <p:nvPr/>
        </p:nvSpPr>
        <p:spPr>
          <a:xfrm>
            <a:off x="4396373" y="3730362"/>
            <a:ext cx="1473373" cy="2836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68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Local workers</a:t>
            </a:r>
            <a:endParaRPr lang="en-US" sz="1868" dirty="0"/>
          </a:p>
        </p:txBody>
      </p:sp>
      <p:sp>
        <p:nvSpPr>
          <p:cNvPr id="33" name="Text 31"/>
          <p:cNvSpPr/>
          <p:nvPr/>
        </p:nvSpPr>
        <p:spPr>
          <a:xfrm>
            <a:off x="4396373" y="4176362"/>
            <a:ext cx="3239425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 reliable takeaway before work and a short </a:t>
            </a:r>
            <a:endParaRPr lang="en-US" sz="1270" dirty="0"/>
          </a:p>
        </p:txBody>
      </p:sp>
      <p:sp>
        <p:nvSpPr>
          <p:cNvPr id="34" name="Text 32"/>
          <p:cNvSpPr/>
          <p:nvPr/>
        </p:nvSpPr>
        <p:spPr>
          <a:xfrm>
            <a:off x="4396373" y="4442510"/>
            <a:ext cx="2970314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break at lunch. Clear ordering and quick </a:t>
            </a:r>
            <a:endParaRPr lang="en-US" sz="1270" dirty="0"/>
          </a:p>
        </p:txBody>
      </p:sp>
      <p:sp>
        <p:nvSpPr>
          <p:cNvPr id="35" name="Text 33"/>
          <p:cNvSpPr/>
          <p:nvPr/>
        </p:nvSpPr>
        <p:spPr>
          <a:xfrm>
            <a:off x="4396373" y="4708657"/>
            <a:ext cx="3508240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preparation matter as much as the atmosphere.</a:t>
            </a:r>
            <a:endParaRPr lang="en-US" sz="1270" dirty="0"/>
          </a:p>
        </p:txBody>
      </p:sp>
      <p:sp>
        <p:nvSpPr>
          <p:cNvPr id="36" name="Text 34"/>
          <p:cNvSpPr/>
          <p:nvPr/>
        </p:nvSpPr>
        <p:spPr>
          <a:xfrm>
            <a:off x="4500756" y="5174081"/>
            <a:ext cx="1666422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spc="112" kern="0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OCCASION: A USEFUL PAUSE</a:t>
            </a:r>
            <a:endParaRPr lang="en-US" sz="672" dirty="0"/>
          </a:p>
        </p:txBody>
      </p:sp>
      <p:sp>
        <p:nvSpPr>
          <p:cNvPr id="37" name="Text 35"/>
          <p:cNvSpPr/>
          <p:nvPr/>
        </p:nvSpPr>
        <p:spPr>
          <a:xfrm>
            <a:off x="8061327" y="3322319"/>
            <a:ext cx="363123" cy="2836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93" dirty="0">
                <a:solidFill>
                  <a:srgbClr val="416C9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03</a:t>
            </a:r>
            <a:endParaRPr lang="en-US" sz="1793" dirty="0"/>
          </a:p>
        </p:txBody>
      </p:sp>
      <p:sp>
        <p:nvSpPr>
          <p:cNvPr id="38" name="Text 36"/>
          <p:cNvSpPr/>
          <p:nvPr/>
        </p:nvSpPr>
        <p:spPr>
          <a:xfrm>
            <a:off x="8061327" y="3730362"/>
            <a:ext cx="1921595" cy="2836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68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Neighbors meeting</a:t>
            </a:r>
            <a:endParaRPr lang="en-US" sz="1868" dirty="0"/>
          </a:p>
        </p:txBody>
      </p:sp>
      <p:sp>
        <p:nvSpPr>
          <p:cNvPr id="39" name="Text 37"/>
          <p:cNvSpPr/>
          <p:nvPr/>
        </p:nvSpPr>
        <p:spPr>
          <a:xfrm>
            <a:off x="8061327" y="4176362"/>
            <a:ext cx="3212440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 casual catch-up or a quiet moment alone. </a:t>
            </a:r>
            <a:endParaRPr lang="en-US" sz="1270" dirty="0"/>
          </a:p>
        </p:txBody>
      </p:sp>
      <p:sp>
        <p:nvSpPr>
          <p:cNvPr id="40" name="Text 38"/>
          <p:cNvSpPr/>
          <p:nvPr/>
        </p:nvSpPr>
        <p:spPr>
          <a:xfrm>
            <a:off x="8061327" y="4442510"/>
            <a:ext cx="2889951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Comfortable seating and approachable </a:t>
            </a:r>
            <a:endParaRPr lang="en-US" sz="1270" dirty="0"/>
          </a:p>
        </p:txBody>
      </p:sp>
      <p:sp>
        <p:nvSpPr>
          <p:cNvPr id="41" name="Text 39"/>
          <p:cNvSpPr/>
          <p:nvPr/>
        </p:nvSpPr>
        <p:spPr>
          <a:xfrm>
            <a:off x="8061327" y="4708657"/>
            <a:ext cx="2922422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products create an easy reason to stay.</a:t>
            </a:r>
            <a:endParaRPr lang="en-US" sz="1270" dirty="0"/>
          </a:p>
        </p:txBody>
      </p:sp>
      <p:sp>
        <p:nvSpPr>
          <p:cNvPr id="42" name="Text 40"/>
          <p:cNvSpPr/>
          <p:nvPr/>
        </p:nvSpPr>
        <p:spPr>
          <a:xfrm>
            <a:off x="8165710" y="5174081"/>
            <a:ext cx="1908251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spc="112" kern="0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OCCASION: SIMPLE CONNECTION</a:t>
            </a:r>
            <a:endParaRPr lang="en-US" sz="672" dirty="0"/>
          </a:p>
        </p:txBody>
      </p:sp>
      <p:sp>
        <p:nvSpPr>
          <p:cNvPr id="43" name="Text 41"/>
          <p:cNvSpPr/>
          <p:nvPr/>
        </p:nvSpPr>
        <p:spPr>
          <a:xfrm>
            <a:off x="731419" y="6420303"/>
            <a:ext cx="3697137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spc="105" kern="0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CUSTOMER HYPOTHESES / VALIDATE WITH INTERVIEWS + POP-UPS</a:t>
            </a:r>
            <a:endParaRPr lang="en-US" sz="672" dirty="0"/>
          </a:p>
        </p:txBody>
      </p:sp>
      <p:sp>
        <p:nvSpPr>
          <p:cNvPr id="44" name="Text 42"/>
          <p:cNvSpPr/>
          <p:nvPr/>
        </p:nvSpPr>
        <p:spPr>
          <a:xfrm>
            <a:off x="10386804" y="6420303"/>
            <a:ext cx="1183504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spc="105" kern="0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WHO WE SERVE / 02</a:t>
            </a:r>
            <a:endParaRPr lang="en-US" sz="67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31419" y="2980701"/>
            <a:ext cx="5174794" cy="0"/>
          </a:xfrm>
          <a:prstGeom prst="line">
            <a:avLst/>
          </a:prstGeom>
          <a:noFill/>
          <a:ln w="9525">
            <a:solidFill>
              <a:srgbClr val="D7E1E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419" y="3614562"/>
            <a:ext cx="5174794" cy="0"/>
          </a:xfrm>
          <a:prstGeom prst="line">
            <a:avLst/>
          </a:prstGeom>
          <a:noFill/>
          <a:ln w="9525">
            <a:solidFill>
              <a:srgbClr val="D7E1E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419" y="4248422"/>
            <a:ext cx="5174794" cy="0"/>
          </a:xfrm>
          <a:prstGeom prst="line">
            <a:avLst/>
          </a:prstGeom>
          <a:noFill/>
          <a:ln w="9525">
            <a:solidFill>
              <a:srgbClr val="D7E1E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419" y="6277962"/>
            <a:ext cx="10729161" cy="0"/>
          </a:xfrm>
          <a:prstGeom prst="line">
            <a:avLst/>
          </a:prstGeom>
          <a:noFill/>
          <a:ln w="9525">
            <a:solidFill>
              <a:srgbClr val="D7E1EF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5786" y="1022925"/>
            <a:ext cx="5174794" cy="43323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419" y="633861"/>
            <a:ext cx="1653522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b="1" spc="149" kern="0" dirty="0">
                <a:solidFill>
                  <a:srgbClr val="416C9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03 / PRODUCTS + SPACE</a:t>
            </a:r>
            <a:endParaRPr lang="en-US" sz="747" dirty="0"/>
          </a:p>
        </p:txBody>
      </p:sp>
      <p:sp>
        <p:nvSpPr>
          <p:cNvPr id="9" name="Text 6"/>
          <p:cNvSpPr/>
          <p:nvPr/>
        </p:nvSpPr>
        <p:spPr>
          <a:xfrm>
            <a:off x="731419" y="1013435"/>
            <a:ext cx="3226377" cy="568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85" spc="-112" kern="0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A focused menu.</a:t>
            </a:r>
            <a:endParaRPr lang="en-US" sz="3885" dirty="0"/>
          </a:p>
        </p:txBody>
      </p:sp>
      <p:sp>
        <p:nvSpPr>
          <p:cNvPr id="10" name="Text 7"/>
          <p:cNvSpPr/>
          <p:nvPr/>
        </p:nvSpPr>
        <p:spPr>
          <a:xfrm>
            <a:off x="731419" y="1536389"/>
            <a:ext cx="3238535" cy="568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85" spc="-112" kern="0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A place to pause.</a:t>
            </a:r>
            <a:endParaRPr lang="en-US" sz="3885" dirty="0"/>
          </a:p>
        </p:txBody>
      </p:sp>
      <p:sp>
        <p:nvSpPr>
          <p:cNvPr id="11" name="Text 8"/>
          <p:cNvSpPr/>
          <p:nvPr/>
        </p:nvSpPr>
        <p:spPr>
          <a:xfrm>
            <a:off x="731419" y="2296577"/>
            <a:ext cx="5020897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Coffee, tea, and a small bakery selection in a compact, proposed 20-</a:t>
            </a:r>
            <a:endParaRPr lang="en-US" sz="1270" dirty="0"/>
          </a:p>
        </p:txBody>
      </p:sp>
      <p:sp>
        <p:nvSpPr>
          <p:cNvPr id="12" name="Text 9"/>
          <p:cNvSpPr/>
          <p:nvPr/>
        </p:nvSpPr>
        <p:spPr>
          <a:xfrm>
            <a:off x="731419" y="2562724"/>
            <a:ext cx="809269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seat café.</a:t>
            </a:r>
            <a:endParaRPr lang="en-US" sz="1270" dirty="0"/>
          </a:p>
        </p:txBody>
      </p:sp>
      <p:sp>
        <p:nvSpPr>
          <p:cNvPr id="13" name="Text 10"/>
          <p:cNvSpPr/>
          <p:nvPr/>
        </p:nvSpPr>
        <p:spPr>
          <a:xfrm>
            <a:off x="731419" y="3104063"/>
            <a:ext cx="278608" cy="188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96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01</a:t>
            </a:r>
            <a:endParaRPr lang="en-US" sz="1196" dirty="0"/>
          </a:p>
        </p:txBody>
      </p:sp>
      <p:sp>
        <p:nvSpPr>
          <p:cNvPr id="14" name="Text 11"/>
          <p:cNvSpPr/>
          <p:nvPr/>
        </p:nvSpPr>
        <p:spPr>
          <a:xfrm>
            <a:off x="1158439" y="3104063"/>
            <a:ext cx="493601" cy="169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1" b="1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Coffee</a:t>
            </a:r>
            <a:endParaRPr lang="en-US" sz="971" dirty="0"/>
          </a:p>
        </p:txBody>
      </p:sp>
      <p:sp>
        <p:nvSpPr>
          <p:cNvPr id="15" name="Text 12"/>
          <p:cNvSpPr/>
          <p:nvPr/>
        </p:nvSpPr>
        <p:spPr>
          <a:xfrm>
            <a:off x="1158439" y="3331808"/>
            <a:ext cx="3547087" cy="160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7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Dependable espresso drinks, batch brew, and one seasonal special.</a:t>
            </a:r>
            <a:endParaRPr lang="en-US" sz="897" dirty="0"/>
          </a:p>
        </p:txBody>
      </p:sp>
      <p:sp>
        <p:nvSpPr>
          <p:cNvPr id="16" name="Text 13"/>
          <p:cNvSpPr/>
          <p:nvPr/>
        </p:nvSpPr>
        <p:spPr>
          <a:xfrm>
            <a:off x="731419" y="3737924"/>
            <a:ext cx="278608" cy="188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96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02</a:t>
            </a:r>
            <a:endParaRPr lang="en-US" sz="1196" dirty="0"/>
          </a:p>
        </p:txBody>
      </p:sp>
      <p:sp>
        <p:nvSpPr>
          <p:cNvPr id="17" name="Text 14"/>
          <p:cNvSpPr/>
          <p:nvPr/>
        </p:nvSpPr>
        <p:spPr>
          <a:xfrm>
            <a:off x="1158439" y="3737924"/>
            <a:ext cx="313155" cy="169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1" b="1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Tea</a:t>
            </a:r>
            <a:endParaRPr lang="en-US" sz="971" dirty="0"/>
          </a:p>
        </p:txBody>
      </p:sp>
      <p:sp>
        <p:nvSpPr>
          <p:cNvPr id="18" name="Text 15"/>
          <p:cNvSpPr/>
          <p:nvPr/>
        </p:nvSpPr>
        <p:spPr>
          <a:xfrm>
            <a:off x="1158439" y="3965669"/>
            <a:ext cx="2937398" cy="160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7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Black tea, green tea, and a caffeine-free herbal infusion.</a:t>
            </a:r>
            <a:endParaRPr lang="en-US" sz="897" dirty="0"/>
          </a:p>
        </p:txBody>
      </p:sp>
      <p:sp>
        <p:nvSpPr>
          <p:cNvPr id="19" name="Text 16"/>
          <p:cNvSpPr/>
          <p:nvPr/>
        </p:nvSpPr>
        <p:spPr>
          <a:xfrm>
            <a:off x="731419" y="4371784"/>
            <a:ext cx="278608" cy="188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96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03</a:t>
            </a:r>
            <a:endParaRPr lang="en-US" sz="1196" dirty="0"/>
          </a:p>
        </p:txBody>
      </p:sp>
      <p:sp>
        <p:nvSpPr>
          <p:cNvPr id="20" name="Text 17"/>
          <p:cNvSpPr/>
          <p:nvPr/>
        </p:nvSpPr>
        <p:spPr>
          <a:xfrm>
            <a:off x="1158439" y="4371784"/>
            <a:ext cx="1545136" cy="169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1" b="1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 small bakery selection</a:t>
            </a:r>
            <a:endParaRPr lang="en-US" sz="971" dirty="0"/>
          </a:p>
        </p:txBody>
      </p:sp>
      <p:sp>
        <p:nvSpPr>
          <p:cNvPr id="21" name="Text 18"/>
          <p:cNvSpPr/>
          <p:nvPr/>
        </p:nvSpPr>
        <p:spPr>
          <a:xfrm>
            <a:off x="1158439" y="4599529"/>
            <a:ext cx="3899081" cy="160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7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Croissants, seasonal loaf cake, and one rotating pastry from a local bakery.</a:t>
            </a:r>
            <a:endParaRPr lang="en-US" sz="897" dirty="0"/>
          </a:p>
        </p:txBody>
      </p:sp>
      <p:sp>
        <p:nvSpPr>
          <p:cNvPr id="22" name="Text 19"/>
          <p:cNvSpPr/>
          <p:nvPr/>
        </p:nvSpPr>
        <p:spPr>
          <a:xfrm>
            <a:off x="731419" y="5072070"/>
            <a:ext cx="5046993" cy="141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22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 concise menu limits complexity and waste. Keep takeaway flow separate from seating; verify site access, </a:t>
            </a:r>
            <a:endParaRPr lang="en-US" sz="822" dirty="0"/>
          </a:p>
        </p:txBody>
      </p:sp>
      <p:sp>
        <p:nvSpPr>
          <p:cNvPr id="23" name="Text 20"/>
          <p:cNvSpPr/>
          <p:nvPr/>
        </p:nvSpPr>
        <p:spPr>
          <a:xfrm>
            <a:off x="731419" y="5228645"/>
            <a:ext cx="1275877" cy="141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22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utilities, and permissions.</a:t>
            </a:r>
            <a:endParaRPr lang="en-US" sz="822" dirty="0"/>
          </a:p>
        </p:txBody>
      </p:sp>
      <p:sp>
        <p:nvSpPr>
          <p:cNvPr id="24" name="Text 21"/>
          <p:cNvSpPr/>
          <p:nvPr/>
        </p:nvSpPr>
        <p:spPr>
          <a:xfrm>
            <a:off x="8066072" y="5488120"/>
            <a:ext cx="1723802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20 seats · concept sketch, not to scale</a:t>
            </a:r>
            <a:endParaRPr lang="en-US" sz="747" dirty="0"/>
          </a:p>
        </p:txBody>
      </p:sp>
      <p:sp>
        <p:nvSpPr>
          <p:cNvPr id="25" name="Text 22"/>
          <p:cNvSpPr/>
          <p:nvPr/>
        </p:nvSpPr>
        <p:spPr>
          <a:xfrm>
            <a:off x="731419" y="6420303"/>
            <a:ext cx="2718254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spc="105" kern="0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PROPOSED MENU + LAYOUT / VALIDATE LOCALLY</a:t>
            </a:r>
            <a:endParaRPr lang="en-US" sz="672" dirty="0"/>
          </a:p>
        </p:txBody>
      </p:sp>
      <p:sp>
        <p:nvSpPr>
          <p:cNvPr id="26" name="Text 23"/>
          <p:cNvSpPr/>
          <p:nvPr/>
        </p:nvSpPr>
        <p:spPr>
          <a:xfrm>
            <a:off x="10296804" y="6420303"/>
            <a:ext cx="1273504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spc="105" kern="0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THE EXPERIENCE / 03</a:t>
            </a:r>
            <a:endParaRPr lang="en-US" sz="6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051519" y="2884918"/>
            <a:ext cx="5408914" cy="180298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051519" y="2884918"/>
            <a:ext cx="4056685" cy="180298"/>
          </a:xfrm>
          <a:prstGeom prst="rect">
            <a:avLst/>
          </a:prstGeom>
          <a:solidFill>
            <a:srgbClr val="456FA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51519" y="3530195"/>
            <a:ext cx="5408914" cy="180298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51519" y="3530195"/>
            <a:ext cx="5408914" cy="180298"/>
          </a:xfrm>
          <a:prstGeom prst="rect">
            <a:avLst/>
          </a:prstGeom>
          <a:solidFill>
            <a:srgbClr val="163B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051519" y="4175473"/>
            <a:ext cx="5408914" cy="180298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051519" y="4175473"/>
            <a:ext cx="676114" cy="180298"/>
          </a:xfrm>
          <a:prstGeom prst="rect">
            <a:avLst/>
          </a:prstGeom>
          <a:solidFill>
            <a:srgbClr val="90AD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51519" y="4820750"/>
            <a:ext cx="5408914" cy="180298"/>
          </a:xfrm>
          <a:prstGeom prst="rect">
            <a:avLst/>
          </a:prstGeom>
          <a:solidFill>
            <a:srgbClr val="EAF0F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051519" y="4820750"/>
            <a:ext cx="3380571" cy="180298"/>
          </a:xfrm>
          <a:prstGeom prst="rect">
            <a:avLst/>
          </a:prstGeom>
          <a:solidFill>
            <a:srgbClr val="648BB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051519" y="5190836"/>
            <a:ext cx="5408914" cy="0"/>
          </a:xfrm>
          <a:prstGeom prst="line">
            <a:avLst/>
          </a:prstGeom>
          <a:noFill/>
          <a:ln w="9525">
            <a:solidFill>
              <a:srgbClr val="ADC2D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1419" y="5636836"/>
            <a:ext cx="10729161" cy="526660"/>
          </a:xfrm>
          <a:prstGeom prst="rect">
            <a:avLst/>
          </a:prstGeom>
          <a:solidFill>
            <a:srgbClr val="EEF4F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1419" y="6277962"/>
            <a:ext cx="10729161" cy="0"/>
          </a:xfrm>
          <a:prstGeom prst="line">
            <a:avLst/>
          </a:prstGeom>
          <a:noFill/>
          <a:ln w="9525">
            <a:solidFill>
              <a:srgbClr val="D7E1E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419" y="633861"/>
            <a:ext cx="2317033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b="1" spc="149" kern="0" dirty="0">
                <a:solidFill>
                  <a:srgbClr val="416C9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04 / FICTIONAL PLANNING BUDGET</a:t>
            </a:r>
            <a:endParaRPr lang="en-US" sz="747" dirty="0"/>
          </a:p>
        </p:txBody>
      </p:sp>
      <p:sp>
        <p:nvSpPr>
          <p:cNvPr id="15" name="Text 13"/>
          <p:cNvSpPr/>
          <p:nvPr/>
        </p:nvSpPr>
        <p:spPr>
          <a:xfrm>
            <a:off x="731419" y="1013435"/>
            <a:ext cx="4372361" cy="568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85" spc="-112" kern="0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A clear starting budget.</a:t>
            </a:r>
            <a:endParaRPr lang="en-US" sz="3885" dirty="0"/>
          </a:p>
        </p:txBody>
      </p:sp>
      <p:sp>
        <p:nvSpPr>
          <p:cNvPr id="16" name="Text 14"/>
          <p:cNvSpPr/>
          <p:nvPr/>
        </p:nvSpPr>
        <p:spPr>
          <a:xfrm>
            <a:off x="731419" y="1536389"/>
            <a:ext cx="5329448" cy="568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85" spc="-112" kern="0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A shared basis for decisions.</a:t>
            </a:r>
            <a:endParaRPr lang="en-US" sz="3885" dirty="0"/>
          </a:p>
        </p:txBody>
      </p:sp>
      <p:sp>
        <p:nvSpPr>
          <p:cNvPr id="17" name="Text 15"/>
          <p:cNvSpPr/>
          <p:nvPr/>
        </p:nvSpPr>
        <p:spPr>
          <a:xfrm>
            <a:off x="731419" y="2334534"/>
            <a:ext cx="2017823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spc="112" kern="0" dirty="0">
                <a:solidFill>
                  <a:srgbClr val="426999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TOTAL PLANNED LAUNCH FUNDS</a:t>
            </a:r>
            <a:endParaRPr lang="en-US" sz="747" dirty="0"/>
          </a:p>
        </p:txBody>
      </p:sp>
      <p:sp>
        <p:nvSpPr>
          <p:cNvPr id="18" name="Text 16"/>
          <p:cNvSpPr/>
          <p:nvPr/>
        </p:nvSpPr>
        <p:spPr>
          <a:xfrm>
            <a:off x="731419" y="2590747"/>
            <a:ext cx="2164166" cy="6727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33" spc="-149" kern="0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¥200,000</a:t>
            </a:r>
            <a:endParaRPr lang="en-US" sz="4633" dirty="0"/>
          </a:p>
        </p:txBody>
      </p:sp>
      <p:sp>
        <p:nvSpPr>
          <p:cNvPr id="19" name="Text 17"/>
          <p:cNvSpPr/>
          <p:nvPr/>
        </p:nvSpPr>
        <p:spPr>
          <a:xfrm>
            <a:off x="731419" y="3387855"/>
            <a:ext cx="1948136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Four planning allocations.</a:t>
            </a:r>
            <a:endParaRPr lang="en-US" sz="1270" dirty="0"/>
          </a:p>
        </p:txBody>
      </p:sp>
      <p:sp>
        <p:nvSpPr>
          <p:cNvPr id="20" name="Text 18"/>
          <p:cNvSpPr/>
          <p:nvPr/>
        </p:nvSpPr>
        <p:spPr>
          <a:xfrm>
            <a:off x="731419" y="3654002"/>
            <a:ext cx="3227267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Working capital represents 25% of the total.</a:t>
            </a:r>
            <a:endParaRPr lang="en-US" sz="1270" dirty="0"/>
          </a:p>
        </p:txBody>
      </p:sp>
      <p:sp>
        <p:nvSpPr>
          <p:cNvPr id="21" name="Text 19"/>
          <p:cNvSpPr/>
          <p:nvPr/>
        </p:nvSpPr>
        <p:spPr>
          <a:xfrm>
            <a:off x="731419" y="4071979"/>
            <a:ext cx="4607667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Fictional figures supplied for this proposal. These are planning allocations, not supplier quotes or a revenue </a:t>
            </a:r>
            <a:endParaRPr lang="en-US" sz="747" dirty="0"/>
          </a:p>
        </p:txBody>
      </p:sp>
      <p:sp>
        <p:nvSpPr>
          <p:cNvPr id="22" name="Text 20"/>
          <p:cNvSpPr/>
          <p:nvPr/>
        </p:nvSpPr>
        <p:spPr>
          <a:xfrm>
            <a:off x="731419" y="4214320"/>
            <a:ext cx="473732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forecast.</a:t>
            </a:r>
            <a:endParaRPr lang="en-US" sz="747" dirty="0"/>
          </a:p>
        </p:txBody>
      </p:sp>
      <p:sp>
        <p:nvSpPr>
          <p:cNvPr id="23" name="Text 21"/>
          <p:cNvSpPr/>
          <p:nvPr/>
        </p:nvSpPr>
        <p:spPr>
          <a:xfrm>
            <a:off x="6051519" y="2334534"/>
            <a:ext cx="1286849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spc="112" kern="0" dirty="0">
                <a:solidFill>
                  <a:srgbClr val="426999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ALLOCATION / YUAN</a:t>
            </a:r>
            <a:endParaRPr lang="en-US" sz="747" dirty="0"/>
          </a:p>
        </p:txBody>
      </p:sp>
      <p:sp>
        <p:nvSpPr>
          <p:cNvPr id="24" name="Text 22"/>
          <p:cNvSpPr/>
          <p:nvPr/>
        </p:nvSpPr>
        <p:spPr>
          <a:xfrm>
            <a:off x="6051519" y="2609726"/>
            <a:ext cx="654178" cy="160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7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Equipment</a:t>
            </a:r>
            <a:endParaRPr lang="en-US" sz="897" dirty="0"/>
          </a:p>
        </p:txBody>
      </p:sp>
      <p:sp>
        <p:nvSpPr>
          <p:cNvPr id="25" name="Text 23"/>
          <p:cNvSpPr/>
          <p:nvPr/>
        </p:nvSpPr>
        <p:spPr>
          <a:xfrm>
            <a:off x="10647909" y="2609726"/>
            <a:ext cx="674343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¥60,000 </a:t>
            </a:r>
            <a:endParaRPr lang="en-US" sz="1270" dirty="0"/>
          </a:p>
        </p:txBody>
      </p:sp>
      <p:sp>
        <p:nvSpPr>
          <p:cNvPr id="26" name="Text 24"/>
          <p:cNvSpPr/>
          <p:nvPr/>
        </p:nvSpPr>
        <p:spPr>
          <a:xfrm>
            <a:off x="11212524" y="2666662"/>
            <a:ext cx="357637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· 30%</a:t>
            </a:r>
            <a:endParaRPr lang="en-US" sz="747" dirty="0"/>
          </a:p>
        </p:txBody>
      </p:sp>
      <p:sp>
        <p:nvSpPr>
          <p:cNvPr id="27" name="Text 25"/>
          <p:cNvSpPr/>
          <p:nvPr/>
        </p:nvSpPr>
        <p:spPr>
          <a:xfrm>
            <a:off x="6051519" y="3255003"/>
            <a:ext cx="685908" cy="160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7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Renovation</a:t>
            </a:r>
            <a:endParaRPr lang="en-US" sz="897" dirty="0"/>
          </a:p>
        </p:txBody>
      </p:sp>
      <p:sp>
        <p:nvSpPr>
          <p:cNvPr id="28" name="Text 26"/>
          <p:cNvSpPr/>
          <p:nvPr/>
        </p:nvSpPr>
        <p:spPr>
          <a:xfrm>
            <a:off x="10647909" y="3255003"/>
            <a:ext cx="674343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¥80,000 </a:t>
            </a:r>
            <a:endParaRPr lang="en-US" sz="1270" dirty="0"/>
          </a:p>
        </p:txBody>
      </p:sp>
      <p:sp>
        <p:nvSpPr>
          <p:cNvPr id="29" name="Text 27"/>
          <p:cNvSpPr/>
          <p:nvPr/>
        </p:nvSpPr>
        <p:spPr>
          <a:xfrm>
            <a:off x="11212524" y="3311940"/>
            <a:ext cx="357637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· 40%</a:t>
            </a:r>
            <a:endParaRPr lang="en-US" sz="747" dirty="0"/>
          </a:p>
        </p:txBody>
      </p:sp>
      <p:sp>
        <p:nvSpPr>
          <p:cNvPr id="30" name="Text 28"/>
          <p:cNvSpPr/>
          <p:nvPr/>
        </p:nvSpPr>
        <p:spPr>
          <a:xfrm>
            <a:off x="6051519" y="3900281"/>
            <a:ext cx="964360" cy="160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7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Initial ingredients</a:t>
            </a:r>
            <a:endParaRPr lang="en-US" sz="897" dirty="0"/>
          </a:p>
        </p:txBody>
      </p:sp>
      <p:sp>
        <p:nvSpPr>
          <p:cNvPr id="31" name="Text 29"/>
          <p:cNvSpPr/>
          <p:nvPr/>
        </p:nvSpPr>
        <p:spPr>
          <a:xfrm>
            <a:off x="10700693" y="3900281"/>
            <a:ext cx="674343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¥10,000 </a:t>
            </a:r>
            <a:endParaRPr lang="en-US" sz="1270" dirty="0"/>
          </a:p>
        </p:txBody>
      </p:sp>
      <p:sp>
        <p:nvSpPr>
          <p:cNvPr id="32" name="Text 30"/>
          <p:cNvSpPr/>
          <p:nvPr/>
        </p:nvSpPr>
        <p:spPr>
          <a:xfrm>
            <a:off x="11265308" y="3957217"/>
            <a:ext cx="304852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· 5%</a:t>
            </a:r>
            <a:endParaRPr lang="en-US" sz="747" dirty="0"/>
          </a:p>
        </p:txBody>
      </p:sp>
      <p:sp>
        <p:nvSpPr>
          <p:cNvPr id="33" name="Text 31"/>
          <p:cNvSpPr/>
          <p:nvPr/>
        </p:nvSpPr>
        <p:spPr>
          <a:xfrm>
            <a:off x="6051519" y="4545558"/>
            <a:ext cx="886221" cy="160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7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Working capital</a:t>
            </a:r>
            <a:endParaRPr lang="en-US" sz="897" dirty="0"/>
          </a:p>
        </p:txBody>
      </p:sp>
      <p:sp>
        <p:nvSpPr>
          <p:cNvPr id="34" name="Text 32"/>
          <p:cNvSpPr/>
          <p:nvPr/>
        </p:nvSpPr>
        <p:spPr>
          <a:xfrm>
            <a:off x="10647909" y="4545558"/>
            <a:ext cx="674343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¥50,000 </a:t>
            </a:r>
            <a:endParaRPr lang="en-US" sz="1270" dirty="0"/>
          </a:p>
        </p:txBody>
      </p:sp>
      <p:sp>
        <p:nvSpPr>
          <p:cNvPr id="35" name="Text 33"/>
          <p:cNvSpPr/>
          <p:nvPr/>
        </p:nvSpPr>
        <p:spPr>
          <a:xfrm>
            <a:off x="11212524" y="4602494"/>
            <a:ext cx="357637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· 25%</a:t>
            </a:r>
            <a:endParaRPr lang="en-US" sz="747" dirty="0"/>
          </a:p>
        </p:txBody>
      </p:sp>
      <p:sp>
        <p:nvSpPr>
          <p:cNvPr id="36" name="Text 34"/>
          <p:cNvSpPr/>
          <p:nvPr/>
        </p:nvSpPr>
        <p:spPr>
          <a:xfrm>
            <a:off x="6051519" y="5276240"/>
            <a:ext cx="182880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</a:t>
            </a:r>
            <a:endParaRPr lang="en-US" sz="672" dirty="0"/>
          </a:p>
        </p:txBody>
      </p:sp>
      <p:sp>
        <p:nvSpPr>
          <p:cNvPr id="37" name="Text 35"/>
          <p:cNvSpPr/>
          <p:nvPr/>
        </p:nvSpPr>
        <p:spPr>
          <a:xfrm>
            <a:off x="8518594" y="5276240"/>
            <a:ext cx="370981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40,000</a:t>
            </a:r>
            <a:endParaRPr lang="en-US" sz="672" dirty="0"/>
          </a:p>
        </p:txBody>
      </p:sp>
      <p:sp>
        <p:nvSpPr>
          <p:cNvPr id="38" name="Text 36"/>
          <p:cNvSpPr/>
          <p:nvPr/>
        </p:nvSpPr>
        <p:spPr>
          <a:xfrm>
            <a:off x="11199179" y="5276240"/>
            <a:ext cx="370981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80,000</a:t>
            </a:r>
            <a:endParaRPr lang="en-US" sz="672" dirty="0"/>
          </a:p>
        </p:txBody>
      </p:sp>
      <p:sp>
        <p:nvSpPr>
          <p:cNvPr id="39" name="Text 37"/>
          <p:cNvSpPr/>
          <p:nvPr/>
        </p:nvSpPr>
        <p:spPr>
          <a:xfrm>
            <a:off x="2098771" y="5826624"/>
            <a:ext cx="9028653" cy="169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1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confirm what each allocation covers and model rent, staffing, sales, and cash needs. Check deposits, permits, and contingencies for gaps before committing funds.</a:t>
            </a:r>
            <a:endParaRPr lang="en-US" sz="971" dirty="0"/>
          </a:p>
        </p:txBody>
      </p:sp>
      <p:sp>
        <p:nvSpPr>
          <p:cNvPr id="40" name="Text 38"/>
          <p:cNvSpPr/>
          <p:nvPr/>
        </p:nvSpPr>
        <p:spPr>
          <a:xfrm>
            <a:off x="940184" y="5826624"/>
            <a:ext cx="1268315" cy="169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1" b="1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Partner checkpoint:</a:t>
            </a:r>
            <a:endParaRPr lang="en-US" sz="971" dirty="0"/>
          </a:p>
        </p:txBody>
      </p:sp>
      <p:sp>
        <p:nvSpPr>
          <p:cNvPr id="41" name="Text 39"/>
          <p:cNvSpPr/>
          <p:nvPr/>
        </p:nvSpPr>
        <p:spPr>
          <a:xfrm>
            <a:off x="731419" y="6420303"/>
            <a:ext cx="2763773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spc="105" kern="0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CURRENCY: YUAN / ALLOCATION ≠ PROFITABILITY</a:t>
            </a:r>
            <a:endParaRPr lang="en-US" sz="672" dirty="0"/>
          </a:p>
        </p:txBody>
      </p:sp>
      <p:sp>
        <p:nvSpPr>
          <p:cNvPr id="42" name="Text 40"/>
          <p:cNvSpPr/>
          <p:nvPr/>
        </p:nvSpPr>
        <p:spPr>
          <a:xfrm>
            <a:off x="10546195" y="6420303"/>
            <a:ext cx="1024113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spc="105" kern="0" dirty="0">
                <a:solidFill>
                  <a:srgbClr val="102C52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THE BUDGET / 04</a:t>
            </a:r>
            <a:endParaRPr lang="en-US" sz="6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31419" y="3123042"/>
            <a:ext cx="3354920" cy="0"/>
          </a:xfrm>
          <a:prstGeom prst="line">
            <a:avLst/>
          </a:prstGeom>
          <a:noFill/>
          <a:ln w="19050">
            <a:solidFill>
              <a:srgbClr val="B4C5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418466" y="3123042"/>
            <a:ext cx="3354920" cy="0"/>
          </a:xfrm>
          <a:prstGeom prst="line">
            <a:avLst/>
          </a:prstGeom>
          <a:noFill/>
          <a:ln w="19050">
            <a:solidFill>
              <a:srgbClr val="B4C5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05512" y="3123042"/>
            <a:ext cx="3355068" cy="0"/>
          </a:xfrm>
          <a:prstGeom prst="line">
            <a:avLst/>
          </a:prstGeom>
          <a:noFill/>
          <a:ln w="19050">
            <a:solidFill>
              <a:srgbClr val="B4C5D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419" y="4758921"/>
            <a:ext cx="3969799" cy="0"/>
          </a:xfrm>
          <a:prstGeom prst="line">
            <a:avLst/>
          </a:prstGeom>
          <a:noFill/>
          <a:ln w="9525">
            <a:solidFill>
              <a:srgbClr val="AFC4D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419" y="5072070"/>
            <a:ext cx="3969799" cy="0"/>
          </a:xfrm>
          <a:prstGeom prst="line">
            <a:avLst/>
          </a:prstGeom>
          <a:noFill/>
          <a:ln w="9525">
            <a:solidFill>
              <a:srgbClr val="AFC4D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419" y="4758921"/>
            <a:ext cx="0" cy="313149"/>
          </a:xfrm>
          <a:prstGeom prst="line">
            <a:avLst/>
          </a:prstGeom>
          <a:noFill/>
          <a:ln w="9525">
            <a:solidFill>
              <a:srgbClr val="AFC4D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701218" y="4758921"/>
            <a:ext cx="0" cy="313149"/>
          </a:xfrm>
          <a:prstGeom prst="line">
            <a:avLst/>
          </a:prstGeom>
          <a:noFill/>
          <a:ln w="9525">
            <a:solidFill>
              <a:srgbClr val="AFC4D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419" y="6277962"/>
            <a:ext cx="10729161" cy="0"/>
          </a:xfrm>
          <a:prstGeom prst="line">
            <a:avLst/>
          </a:prstGeom>
          <a:noFill/>
          <a:ln w="9525">
            <a:solidFill>
              <a:srgbClr val="D7E1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419" y="633861"/>
            <a:ext cx="2184331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b="1" spc="149" kern="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05 / NEXT STEPS FOR PARTNERS</a:t>
            </a:r>
            <a:endParaRPr lang="en-US" sz="747" dirty="0"/>
          </a:p>
        </p:txBody>
      </p:sp>
      <p:sp>
        <p:nvSpPr>
          <p:cNvPr id="12" name="Text 10"/>
          <p:cNvSpPr/>
          <p:nvPr/>
        </p:nvSpPr>
        <p:spPr>
          <a:xfrm>
            <a:off x="731419" y="1013435"/>
            <a:ext cx="3169886" cy="568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85" spc="-112" kern="0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Earn the routine.</a:t>
            </a:r>
            <a:endParaRPr lang="en-US" sz="3885" dirty="0"/>
          </a:p>
        </p:txBody>
      </p:sp>
      <p:sp>
        <p:nvSpPr>
          <p:cNvPr id="13" name="Text 11"/>
          <p:cNvSpPr/>
          <p:nvPr/>
        </p:nvSpPr>
        <p:spPr>
          <a:xfrm>
            <a:off x="731419" y="1536389"/>
            <a:ext cx="5166054" cy="568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85" spc="-112" kern="0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Build the business together.</a:t>
            </a:r>
            <a:endParaRPr lang="en-US" sz="3885" dirty="0"/>
          </a:p>
        </p:txBody>
      </p:sp>
      <p:sp>
        <p:nvSpPr>
          <p:cNvPr id="14" name="Text 12"/>
          <p:cNvSpPr/>
          <p:nvPr/>
        </p:nvSpPr>
        <p:spPr>
          <a:xfrm>
            <a:off x="731419" y="2296577"/>
            <a:ext cx="6123734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Worth exploring because the concept combines an everyday purchase, a welcoming </a:t>
            </a:r>
            <a:endParaRPr lang="en-US" sz="1270" dirty="0"/>
          </a:p>
        </p:txBody>
      </p:sp>
      <p:sp>
        <p:nvSpPr>
          <p:cNvPr id="15" name="Text 13"/>
          <p:cNvSpPr/>
          <p:nvPr/>
        </p:nvSpPr>
        <p:spPr>
          <a:xfrm>
            <a:off x="731419" y="2562724"/>
            <a:ext cx="6268002" cy="20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neighborhood role, and a focused operation. The next step is to test the case together.</a:t>
            </a:r>
            <a:endParaRPr lang="en-US" sz="1270" dirty="0"/>
          </a:p>
        </p:txBody>
      </p:sp>
      <p:sp>
        <p:nvSpPr>
          <p:cNvPr id="16" name="Text 14"/>
          <p:cNvSpPr/>
          <p:nvPr/>
        </p:nvSpPr>
        <p:spPr>
          <a:xfrm>
            <a:off x="731419" y="3303340"/>
            <a:ext cx="924179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spc="112" kern="0" dirty="0">
                <a:solidFill>
                  <a:srgbClr val="416C9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01 / VALIDATE</a:t>
            </a:r>
            <a:endParaRPr lang="en-US" sz="747" dirty="0"/>
          </a:p>
        </p:txBody>
      </p:sp>
      <p:sp>
        <p:nvSpPr>
          <p:cNvPr id="17" name="Text 15"/>
          <p:cNvSpPr/>
          <p:nvPr/>
        </p:nvSpPr>
        <p:spPr>
          <a:xfrm>
            <a:off x="731419" y="3550064"/>
            <a:ext cx="1473522" cy="2836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68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Prove demand</a:t>
            </a:r>
            <a:endParaRPr lang="en-US" sz="1868" dirty="0"/>
          </a:p>
        </p:txBody>
      </p:sp>
      <p:sp>
        <p:nvSpPr>
          <p:cNvPr id="18" name="Text 16"/>
          <p:cNvSpPr/>
          <p:nvPr/>
        </p:nvSpPr>
        <p:spPr>
          <a:xfrm>
            <a:off x="731419" y="3977085"/>
            <a:ext cx="3458124" cy="160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7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Interview nearby residents and workers, count site footfall, and run </a:t>
            </a:r>
            <a:endParaRPr lang="en-US" sz="897" dirty="0"/>
          </a:p>
        </p:txBody>
      </p:sp>
      <p:sp>
        <p:nvSpPr>
          <p:cNvPr id="19" name="Text 17"/>
          <p:cNvSpPr/>
          <p:nvPr/>
        </p:nvSpPr>
        <p:spPr>
          <a:xfrm>
            <a:off x="731419" y="4164945"/>
            <a:ext cx="2981434" cy="160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7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paid pop-ups. Test menu prices and willingness to return.</a:t>
            </a:r>
            <a:endParaRPr lang="en-US" sz="897" dirty="0"/>
          </a:p>
        </p:txBody>
      </p:sp>
      <p:sp>
        <p:nvSpPr>
          <p:cNvPr id="20" name="Text 18"/>
          <p:cNvSpPr/>
          <p:nvPr/>
        </p:nvSpPr>
        <p:spPr>
          <a:xfrm>
            <a:off x="4418466" y="3303340"/>
            <a:ext cx="716303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spc="112" kern="0" dirty="0">
                <a:solidFill>
                  <a:srgbClr val="416C9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02 / ALIGN</a:t>
            </a:r>
            <a:endParaRPr lang="en-US" sz="747" dirty="0"/>
          </a:p>
        </p:txBody>
      </p:sp>
      <p:sp>
        <p:nvSpPr>
          <p:cNvPr id="21" name="Text 19"/>
          <p:cNvSpPr/>
          <p:nvPr/>
        </p:nvSpPr>
        <p:spPr>
          <a:xfrm>
            <a:off x="4418466" y="3550064"/>
            <a:ext cx="2164908" cy="2836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68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Agree the partnership</a:t>
            </a:r>
            <a:endParaRPr lang="en-US" sz="1868" dirty="0"/>
          </a:p>
        </p:txBody>
      </p:sp>
      <p:sp>
        <p:nvSpPr>
          <p:cNvPr id="22" name="Text 20"/>
          <p:cNvSpPr/>
          <p:nvPr/>
        </p:nvSpPr>
        <p:spPr>
          <a:xfrm>
            <a:off x="4418466" y="3977085"/>
            <a:ext cx="3217778" cy="160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7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Define contributions, ownership, operating roles, and decision </a:t>
            </a:r>
            <a:endParaRPr lang="en-US" sz="897" dirty="0"/>
          </a:p>
        </p:txBody>
      </p:sp>
      <p:sp>
        <p:nvSpPr>
          <p:cNvPr id="23" name="Text 21"/>
          <p:cNvSpPr/>
          <p:nvPr/>
        </p:nvSpPr>
        <p:spPr>
          <a:xfrm>
            <a:off x="4418466" y="4164945"/>
            <a:ext cx="3350925" cy="160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7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rights. Obtain quotes and review the ¥200,000 allocation against </a:t>
            </a:r>
            <a:endParaRPr lang="en-US" sz="897" dirty="0"/>
          </a:p>
        </p:txBody>
      </p:sp>
      <p:sp>
        <p:nvSpPr>
          <p:cNvPr id="24" name="Text 22"/>
          <p:cNvSpPr/>
          <p:nvPr/>
        </p:nvSpPr>
        <p:spPr>
          <a:xfrm>
            <a:off x="4418466" y="4352805"/>
            <a:ext cx="723865" cy="160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7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cash needs.</a:t>
            </a:r>
            <a:endParaRPr lang="en-US" sz="897" dirty="0"/>
          </a:p>
        </p:txBody>
      </p:sp>
      <p:sp>
        <p:nvSpPr>
          <p:cNvPr id="25" name="Text 23"/>
          <p:cNvSpPr/>
          <p:nvPr/>
        </p:nvSpPr>
        <p:spPr>
          <a:xfrm>
            <a:off x="8105512" y="3303340"/>
            <a:ext cx="835809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spc="112" kern="0" dirty="0">
                <a:solidFill>
                  <a:srgbClr val="416C9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03 / COMMIT</a:t>
            </a:r>
            <a:endParaRPr lang="en-US" sz="747" dirty="0"/>
          </a:p>
        </p:txBody>
      </p:sp>
      <p:sp>
        <p:nvSpPr>
          <p:cNvPr id="26" name="Text 24"/>
          <p:cNvSpPr/>
          <p:nvPr/>
        </p:nvSpPr>
        <p:spPr>
          <a:xfrm>
            <a:off x="8105512" y="3550064"/>
            <a:ext cx="1506586" cy="2836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68" dirty="0">
                <a:solidFill>
                  <a:srgbClr val="102C52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Open in stages</a:t>
            </a:r>
            <a:endParaRPr lang="en-US" sz="1868" dirty="0"/>
          </a:p>
        </p:txBody>
      </p:sp>
      <p:sp>
        <p:nvSpPr>
          <p:cNvPr id="27" name="Text 25"/>
          <p:cNvSpPr/>
          <p:nvPr/>
        </p:nvSpPr>
        <p:spPr>
          <a:xfrm>
            <a:off x="8105512" y="3977085"/>
            <a:ext cx="3420019" cy="160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7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Proceed only with a viable site, permissions, and a workable cash </a:t>
            </a:r>
            <a:endParaRPr lang="en-US" sz="897" dirty="0"/>
          </a:p>
        </p:txBody>
      </p:sp>
      <p:sp>
        <p:nvSpPr>
          <p:cNvPr id="28" name="Text 26"/>
          <p:cNvSpPr/>
          <p:nvPr/>
        </p:nvSpPr>
        <p:spPr>
          <a:xfrm>
            <a:off x="8105512" y="4164945"/>
            <a:ext cx="3445521" cy="160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7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plan. Soft-open, then review orders, repeat visits, labor, and waste </a:t>
            </a:r>
            <a:endParaRPr lang="en-US" sz="897" dirty="0"/>
          </a:p>
        </p:txBody>
      </p:sp>
      <p:sp>
        <p:nvSpPr>
          <p:cNvPr id="29" name="Text 27"/>
          <p:cNvSpPr/>
          <p:nvPr/>
        </p:nvSpPr>
        <p:spPr>
          <a:xfrm>
            <a:off x="8105512" y="4352805"/>
            <a:ext cx="480998" cy="160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7" dirty="0">
                <a:solidFill>
                  <a:srgbClr val="536B8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weekly.</a:t>
            </a:r>
            <a:endParaRPr lang="en-US" sz="897" dirty="0"/>
          </a:p>
        </p:txBody>
      </p:sp>
      <p:sp>
        <p:nvSpPr>
          <p:cNvPr id="30" name="Text 28"/>
          <p:cNvSpPr/>
          <p:nvPr/>
        </p:nvSpPr>
        <p:spPr>
          <a:xfrm>
            <a:off x="873759" y="4863304"/>
            <a:ext cx="3794847" cy="131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47" spc="105" kern="0" dirty="0">
                <a:solidFill>
                  <a:srgbClr val="163B69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PROPOSED DECISION: BEGIN A FOUR-WEEK VALIDATION PHASE</a:t>
            </a:r>
            <a:endParaRPr lang="en-US" sz="747" dirty="0"/>
          </a:p>
        </p:txBody>
      </p:sp>
      <p:sp>
        <p:nvSpPr>
          <p:cNvPr id="31" name="Text 29"/>
          <p:cNvSpPr/>
          <p:nvPr/>
        </p:nvSpPr>
        <p:spPr>
          <a:xfrm>
            <a:off x="731419" y="6420303"/>
            <a:ext cx="3529146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spc="105" kern="0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PARTNER PROPOSAL / VALIDATE BEFORE MAJOR COMMITMENTS</a:t>
            </a:r>
            <a:endParaRPr lang="en-US" sz="672" dirty="0"/>
          </a:p>
        </p:txBody>
      </p:sp>
      <p:sp>
        <p:nvSpPr>
          <p:cNvPr id="32" name="Text 30"/>
          <p:cNvSpPr/>
          <p:nvPr/>
        </p:nvSpPr>
        <p:spPr>
          <a:xfrm>
            <a:off x="10559688" y="6420303"/>
            <a:ext cx="1010621" cy="122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2" spc="105" kern="0" dirty="0">
                <a:solidFill>
                  <a:srgbClr val="60738D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LET’S BEGIN / 05</a:t>
            </a:r>
            <a:endParaRPr lang="en-US" sz="6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Slow Island Coffee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Slow Island Coffee — Partner proposal</dc:title>
  <dc:subject>Five-minute partner launch proposal</dc:subject>
  <dc:creator>Slow Island Coffee</dc:creator>
  <cp:lastModifiedBy>Slow Island Coffee</cp:lastModifiedBy>
  <cp:revision>1</cp:revision>
  <dcterms:created xsi:type="dcterms:W3CDTF">2026-10-05T06:56:18Z</dcterms:created>
  <dcterms:modified xsi:type="dcterms:W3CDTF">2026-10-05T06:56:18Z</dcterms:modified>
</cp:coreProperties>
</file>